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0" r:id="rId4"/>
    <p:sldMasterId id="2147483702" r:id="rId5"/>
    <p:sldMasterId id="2147483714" r:id="rId6"/>
  </p:sldMasterIdLst>
  <p:sldIdLst>
    <p:sldId id="256" r:id="rId7"/>
    <p:sldId id="278" r:id="rId8"/>
    <p:sldId id="258" r:id="rId9"/>
    <p:sldId id="260" r:id="rId10"/>
    <p:sldId id="259" r:id="rId11"/>
    <p:sldId id="261" r:id="rId12"/>
    <p:sldId id="262" r:id="rId13"/>
    <p:sldId id="263" r:id="rId14"/>
    <p:sldId id="272" r:id="rId15"/>
    <p:sldId id="273" r:id="rId16"/>
    <p:sldId id="274" r:id="rId17"/>
    <p:sldId id="275" r:id="rId18"/>
    <p:sldId id="276" r:id="rId19"/>
    <p:sldId id="266" r:id="rId20"/>
    <p:sldId id="265" r:id="rId21"/>
    <p:sldId id="269" r:id="rId22"/>
    <p:sldId id="267" r:id="rId23"/>
    <p:sldId id="268" r:id="rId24"/>
    <p:sldId id="271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560" autoAdjust="0"/>
  </p:normalViewPr>
  <p:slideViewPr>
    <p:cSldViewPr snapToGrid="0" snapToObjects="1">
      <p:cViewPr varScale="1">
        <p:scale>
          <a:sx n="132" d="100"/>
          <a:sy n="132" d="100"/>
        </p:scale>
        <p:origin x="-21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31DDD-6650-4774-AD71-6F75E2C8E52B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1A285-0AFF-4C6D-9BDF-A757DA747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FA818-52B5-4777-B605-B8B4781912E9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D2C38-6E62-4E3E-A6FD-F13FA43C3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AEB91-EC05-4ADD-90F7-0AFA00F64B35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7F751-F5EC-4729-AB6E-BF242C088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A329A-2C5D-48AF-8948-F091460A7DD2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6DADD-9EE3-48AC-8EF0-9989377D6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26EB3-33FC-44C3-B251-267D1ACA4330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16753-A180-4161-B2A6-6A205F207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CDE1A-5BC6-4282-A97D-7E90555C56A6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E932B-D04D-4B92-AB20-951DC7F00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41B81-F80C-4ED7-A844-58730919CFC2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E0A2B-5A59-4738-98C6-B2F72C9FD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8752F-BE3A-486A-8FB7-5D6F606FDF06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BC6E6-8822-4F2D-8ABC-1C11CDB3C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EDAA4-488E-4F6D-9D7F-016D26FDA4B1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81821-C972-439B-9635-27FBF0E57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017D4-C503-439D-A9C3-096730ADBC70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2B54E-1F7F-458F-B4EE-152604942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8D624-1D38-463C-B7AA-9931ACE369CF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5EC62-4A83-48BA-9D57-40AF1E642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os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BDCD8C-674B-4A0C-A6DF-A66505D7CA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906F-20BA-4D07-A187-FC13D501F6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 pitchFamily="1" charset="0"/>
                <a:ea typeface="ＭＳ Ｐゴシック" pitchFamily="1" charset="-128"/>
              </a:defRPr>
            </a:lvl1pPr>
          </a:lstStyle>
          <a:p>
            <a:fld id="{44343284-EE5D-4966-822D-C105CAFE3EFA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DAF7-FBD1-42BF-824E-A69155795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C548-7621-4947-8E77-DB44D2F93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0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31DDD-6650-4774-AD71-6F75E2C8E52B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1A285-0AFF-4C6D-9BDF-A757DA747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FA818-52B5-4777-B605-B8B4781912E9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D2C38-6E62-4E3E-A6FD-F13FA43C3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AEB91-EC05-4ADD-90F7-0AFA00F64B35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7F751-F5EC-4729-AB6E-BF242C088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A329A-2C5D-48AF-8948-F091460A7DD2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6DADD-9EE3-48AC-8EF0-9989377D6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26EB3-33FC-44C3-B251-267D1ACA4330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16753-A180-4161-B2A6-6A205F207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CDE1A-5BC6-4282-A97D-7E90555C56A6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E932B-D04D-4B92-AB20-951DC7F00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41B81-F80C-4ED7-A844-58730919CFC2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E0A2B-5A59-4738-98C6-B2F72C9FD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8752F-BE3A-486A-8FB7-5D6F606FDF06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BC6E6-8822-4F2D-8ABC-1C11CDB3C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EDAA4-488E-4F6D-9D7F-016D26FDA4B1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81821-C972-439B-9635-27FBF0E57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017D4-C503-439D-A9C3-096730ADBC70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2B54E-1F7F-458F-B4EE-152604942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8D624-1D38-463C-B7AA-9931ACE369CF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5EC62-4A83-48BA-9D57-40AF1E642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os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BDCD8C-674B-4A0C-A6DF-A66505D7CA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906F-20BA-4D07-A187-FC13D501F6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 pitchFamily="1" charset="0"/>
                <a:ea typeface="ＭＳ Ｐゴシック" pitchFamily="1" charset="-128"/>
              </a:defRPr>
            </a:lvl1pPr>
          </a:lstStyle>
          <a:p>
            <a:fld id="{44343284-EE5D-4966-822D-C105CAFE3EFA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DAF7-FBD1-42BF-824E-A69155795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C548-7621-4947-8E77-DB44D2F93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0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theme" Target="../theme/theme6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 descr="ope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6A3F028A-C795-4417-99C3-2FA75B8B8210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C23754A-1B8A-4C5B-8F8C-C09BD579ABF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9" name="Picture 7" descr="clos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1" charset="0"/>
              </a:defRPr>
            </a:lvl1pPr>
          </a:lstStyle>
          <a:p>
            <a:fld id="{621A5935-F509-438E-B704-B3662B37C17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4A663DA2-F850-444E-8034-52350E5E613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0F8ED69-DDD2-324F-84D1-1A511E6253D6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 descr="ope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6A3F028A-C795-4417-99C3-2FA75B8B8210}" type="datetime1">
              <a:rPr lang="en-US"/>
              <a:pPr/>
              <a:t>3/12/15</a:t>
            </a:fld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C23754A-1B8A-4C5B-8F8C-C09BD579ABF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9" name="Picture 7" descr="clos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1" charset="0"/>
              </a:defRPr>
            </a:lvl1pPr>
          </a:lstStyle>
          <a:p>
            <a:fld id="{621A5935-F509-438E-B704-B3662B37C17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3254"/>
            <a:ext cx="7772400" cy="1470025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Santillana</a:t>
            </a:r>
            <a:r>
              <a:rPr lang="en-US" sz="3600" b="1" dirty="0" smtClean="0">
                <a:solidFill>
                  <a:schemeClr val="tx2"/>
                </a:solidFill>
              </a:rPr>
              <a:t> Spotlight on Content: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Boosting Academic Vocabulary and Literacy Skills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5-03-11 at 7.5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19" y="3240537"/>
            <a:ext cx="2549364" cy="3370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5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Let’s Look at the Program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5" name="Picture 4" descr="Screen Shot 2015-03-11 at 7.3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7" y="903488"/>
            <a:ext cx="4587545" cy="598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Shot 2015-03-11 at 7.3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07" y="903488"/>
            <a:ext cx="4562547" cy="595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163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Let’s Look at the Program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3" name="Picture 2" descr="Screen Shot 2015-03-11 at 7.3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3" y="1107780"/>
            <a:ext cx="4394598" cy="5750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Shot 2015-03-11 at 7.34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1" y="1107780"/>
            <a:ext cx="4370466" cy="575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289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Let’s Look at the Teacher’s Guide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3" name="Picture 2" descr="Screen Shot 2015-03-11 at 7.1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1046" cy="6858000"/>
          </a:xfrm>
          <a:prstGeom prst="rect">
            <a:avLst/>
          </a:prstGeom>
        </p:spPr>
      </p:pic>
      <p:pic>
        <p:nvPicPr>
          <p:cNvPr id="4" name="Picture 3" descr="Screen Shot 2015-03-11 at 7.1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3" y="0"/>
            <a:ext cx="6065322" cy="6858000"/>
          </a:xfrm>
          <a:prstGeom prst="rect">
            <a:avLst/>
          </a:prstGeom>
        </p:spPr>
      </p:pic>
      <p:pic>
        <p:nvPicPr>
          <p:cNvPr id="7" name="Picture 6" descr="Screen Shot 2015-03-11 at 7.19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72" y="0"/>
            <a:ext cx="6076259" cy="6858000"/>
          </a:xfrm>
          <a:prstGeom prst="rect">
            <a:avLst/>
          </a:prstGeom>
        </p:spPr>
      </p:pic>
      <p:pic>
        <p:nvPicPr>
          <p:cNvPr id="9" name="Picture 8" descr="Screen Shot 2015-03-11 at 7.19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43" y="-42862"/>
            <a:ext cx="6092042" cy="6858000"/>
          </a:xfrm>
          <a:prstGeom prst="rect">
            <a:avLst/>
          </a:prstGeom>
        </p:spPr>
      </p:pic>
      <p:pic>
        <p:nvPicPr>
          <p:cNvPr id="10" name="Picture 9" descr="Screen Shot 2015-03-11 at 7.20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05" y="-42862"/>
            <a:ext cx="6105948" cy="6858000"/>
          </a:xfrm>
          <a:prstGeom prst="rect">
            <a:avLst/>
          </a:prstGeom>
        </p:spPr>
      </p:pic>
      <p:pic>
        <p:nvPicPr>
          <p:cNvPr id="11" name="Picture 10" descr="Screen Shot 2015-03-11 at 7.20.2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55" y="-42862"/>
            <a:ext cx="6075245" cy="6858000"/>
          </a:xfrm>
          <a:prstGeom prst="rect">
            <a:avLst/>
          </a:prstGeom>
        </p:spPr>
      </p:pic>
      <p:pic>
        <p:nvPicPr>
          <p:cNvPr id="12" name="Picture 11" descr="Screen Shot 2015-03-11 at 7.20.3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70" y="0"/>
            <a:ext cx="6101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8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Let’s Look at the Program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4" name="Picture 3" descr="Screen Shot 2015-03-11 at 7.2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7376" cy="6858000"/>
          </a:xfrm>
          <a:prstGeom prst="rect">
            <a:avLst/>
          </a:prstGeom>
        </p:spPr>
      </p:pic>
      <p:pic>
        <p:nvPicPr>
          <p:cNvPr id="5" name="Picture 4" descr="Screen Shot 2015-03-11 at 7.2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5" y="0"/>
            <a:ext cx="6115870" cy="6858000"/>
          </a:xfrm>
          <a:prstGeom prst="rect">
            <a:avLst/>
          </a:prstGeom>
        </p:spPr>
      </p:pic>
      <p:pic>
        <p:nvPicPr>
          <p:cNvPr id="6" name="Picture 5" descr="Screen Shot 2015-03-11 at 7.21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73" y="0"/>
            <a:ext cx="6124811" cy="6858000"/>
          </a:xfrm>
          <a:prstGeom prst="rect">
            <a:avLst/>
          </a:prstGeom>
        </p:spPr>
      </p:pic>
      <p:pic>
        <p:nvPicPr>
          <p:cNvPr id="7" name="Picture 6" descr="Screen Shot 2015-03-11 at 7.21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80" y="0"/>
            <a:ext cx="6156920" cy="6858000"/>
          </a:xfrm>
          <a:prstGeom prst="rect">
            <a:avLst/>
          </a:prstGeom>
        </p:spPr>
      </p:pic>
      <p:pic>
        <p:nvPicPr>
          <p:cNvPr id="8" name="Picture 7" descr="Screen Shot 2015-03-11 at 7.30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45" y="5116280"/>
            <a:ext cx="20574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717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Review of the Benefits of SOC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484745"/>
            <a:ext cx="7994073" cy="4525963"/>
          </a:xfrm>
        </p:spPr>
        <p:txBody>
          <a:bodyPr/>
          <a:lstStyle/>
          <a:p>
            <a:r>
              <a:rPr lang="en-US" sz="2800" dirty="0" smtClean="0"/>
              <a:t>Supports</a:t>
            </a:r>
            <a:r>
              <a:rPr lang="en-US" sz="2800" b="1" dirty="0" smtClean="0"/>
              <a:t> </a:t>
            </a:r>
            <a:r>
              <a:rPr lang="en-US" sz="2800" dirty="0" smtClean="0"/>
              <a:t>content </a:t>
            </a:r>
            <a:r>
              <a:rPr lang="en-US" sz="2800" dirty="0"/>
              <a:t>as well as literacy instruction, providing for the practice of both Academic vocabulary and domain-specific vocabulary.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Enables </a:t>
            </a:r>
            <a:r>
              <a:rPr lang="en-US" sz="2800" dirty="0"/>
              <a:t>students to practice reading grade-level appropriate informational texts with increasing complexity, aided by appropriate scaffolding activities (CCSS’s staircase to complexity).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599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Review of the Benefits of SOC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484745"/>
            <a:ext cx="7994073" cy="4525963"/>
          </a:xfrm>
        </p:spPr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rovides </a:t>
            </a:r>
            <a:r>
              <a:rPr lang="en-US" sz="2800" dirty="0"/>
              <a:t>excellent opportunities for students to practice the English language accurately and within the norms and conventions of specific content areas.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en-US" sz="2800" dirty="0" smtClean="0"/>
              <a:t>Allows teachers </a:t>
            </a:r>
            <a:r>
              <a:rPr lang="en-US" sz="2800" dirty="0"/>
              <a:t>to manage their ESL/ELD time in an easy and efficient manner, providing students with the rigorous reading practice they need, as well as engagement in and reinforcement of content-area concepts, vocabulary, and structures. </a:t>
            </a:r>
          </a:p>
        </p:txBody>
      </p:sp>
    </p:spTree>
    <p:extLst>
      <p:ext uri="{BB962C8B-B14F-4D97-AF65-F5344CB8AC3E}">
        <p14:creationId xmlns:p14="http://schemas.microsoft.com/office/powerpoint/2010/main" val="33287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Review of the Benefits of SOC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4" name="Content Placeholder 3" descr="Screen Shot 2015-03-11 at 6.23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 b="2415"/>
          <a:stretch>
            <a:fillRect/>
          </a:stretch>
        </p:blipFill>
        <p:spPr>
          <a:xfrm>
            <a:off x="646113" y="1484313"/>
            <a:ext cx="7994650" cy="4525962"/>
          </a:xfrm>
        </p:spPr>
      </p:pic>
    </p:spTree>
    <p:extLst>
      <p:ext uri="{BB962C8B-B14F-4D97-AF65-F5344CB8AC3E}">
        <p14:creationId xmlns:p14="http://schemas.microsoft.com/office/powerpoint/2010/main" val="124534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Spotlight on Contents Price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484745"/>
            <a:ext cx="7994073" cy="4525963"/>
          </a:xfrm>
        </p:spPr>
        <p:txBody>
          <a:bodyPr/>
          <a:lstStyle/>
          <a:p>
            <a:r>
              <a:rPr lang="en-US" sz="2800" dirty="0" smtClean="0"/>
              <a:t>Great news! We are pleased to announced that the price for Spotlight on Content has been reduced in an effort to reach more schools in the ESL/ELD market. </a:t>
            </a:r>
          </a:p>
          <a:p>
            <a:endParaRPr lang="en-US" sz="2800" dirty="0"/>
          </a:p>
          <a:p>
            <a:r>
              <a:rPr lang="en-US" sz="2800" dirty="0" smtClean="0"/>
              <a:t>New price $24.95!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68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Additional Support for ESL/ELD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484745"/>
            <a:ext cx="799407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  <p:pic>
        <p:nvPicPr>
          <p:cNvPr id="4" name="Picture 3" descr="Screen Shot 2015-03-11 at 6.2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449"/>
            <a:ext cx="9144000" cy="58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Additional Support for ESL/ELD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484745"/>
            <a:ext cx="799407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  <p:pic>
        <p:nvPicPr>
          <p:cNvPr id="5" name="Picture 4" descr="Screen Shot 2015-03-11 at 6.2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7" y="1202211"/>
            <a:ext cx="8761974" cy="56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What is Spotlight on Content?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Spotlight on Content</a:t>
            </a:r>
            <a:r>
              <a:rPr lang="en-US" sz="2800" dirty="0"/>
              <a:t> is a supplemental ESL/ELD program that contains grade-appropriate informational texts from various content </a:t>
            </a:r>
            <a:r>
              <a:rPr lang="en-US" sz="2800" dirty="0" smtClean="0"/>
              <a:t>areas, including Science, Social Studies, and Math.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also contains </a:t>
            </a:r>
            <a:r>
              <a:rPr lang="en-US" sz="2800" dirty="0"/>
              <a:t>literary texts </a:t>
            </a:r>
            <a:r>
              <a:rPr lang="en-US" sz="2800" dirty="0" smtClean="0"/>
              <a:t>and literacy </a:t>
            </a:r>
            <a:r>
              <a:rPr lang="en-US" sz="2800" dirty="0"/>
              <a:t>activities in its Language Arts lessons and provides extension and enrichment activities with music and art </a:t>
            </a:r>
            <a:r>
              <a:rPr lang="en-US" sz="2800" dirty="0" smtClean="0"/>
              <a:t>lessons. </a:t>
            </a:r>
          </a:p>
        </p:txBody>
      </p:sp>
    </p:spTree>
    <p:extLst>
      <p:ext uri="{BB962C8B-B14F-4D97-AF65-F5344CB8AC3E}">
        <p14:creationId xmlns:p14="http://schemas.microsoft.com/office/powerpoint/2010/main" val="249155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Additional Support for ESL/ELD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484745"/>
            <a:ext cx="799407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  <p:pic>
        <p:nvPicPr>
          <p:cNvPr id="5" name="Picture 4" descr="Screen Shot 2015-03-11 at 6.2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3" y="1104900"/>
            <a:ext cx="7150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What is Spotlight on Content?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cience</a:t>
            </a:r>
            <a:r>
              <a:rPr lang="en-US" sz="2800" dirty="0"/>
              <a:t>, social studies, and math lessons </a:t>
            </a:r>
            <a:r>
              <a:rPr lang="en-US" sz="2800" dirty="0" smtClean="0"/>
              <a:t>are </a:t>
            </a:r>
            <a:r>
              <a:rPr lang="en-US" sz="2800" dirty="0"/>
              <a:t>within </a:t>
            </a:r>
            <a:r>
              <a:rPr lang="en-US" sz="2800" dirty="0" err="1"/>
              <a:t>Lexile</a:t>
            </a:r>
            <a:r>
              <a:rPr lang="en-US" sz="2800" dirty="0"/>
              <a:t>-level ranges for the grade and increase in complexity gradually from one unit to the next, and from one grade to the next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All lessons and components come with differentiated instruction, including activities for students of different proficiency levels as well as different modalities of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2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What is Spotlight on Content?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 SOC booklets are pullouts of the Spotlight on Content section </a:t>
            </a:r>
            <a:r>
              <a:rPr lang="en-US" sz="2800" dirty="0" smtClean="0"/>
              <a:t>of </a:t>
            </a:r>
            <a:r>
              <a:rPr lang="en-US" sz="2800" dirty="0" err="1"/>
              <a:t>Santillana</a:t>
            </a:r>
            <a:r>
              <a:rPr lang="en-US" sz="2800" dirty="0"/>
              <a:t> Spotlight on English, which is </a:t>
            </a:r>
            <a:r>
              <a:rPr lang="en-US" sz="2800" dirty="0" smtClean="0"/>
              <a:t>a proven </a:t>
            </a:r>
            <a:r>
              <a:rPr lang="en-US" sz="2800" dirty="0"/>
              <a:t>Standards-based program for English language learners designed to help K-5 students gain and develop English language proficiency, access grade-level content, and successfully transition to the mainstream classroom.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In a nutshell…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8" name="Content Placeholder 7" descr="Screen Shot 2015-03-11 at 7.31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7" b="-10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36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Who May Benefit from SOC?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36" y="1600200"/>
            <a:ext cx="776316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nyone looking for…</a:t>
            </a:r>
            <a:endParaRPr lang="en-US" sz="2800" dirty="0"/>
          </a:p>
          <a:p>
            <a:r>
              <a:rPr lang="en-US" sz="2800" dirty="0" smtClean="0"/>
              <a:t>Literacy </a:t>
            </a:r>
            <a:r>
              <a:rPr lang="en-US" sz="2800" dirty="0"/>
              <a:t>support</a:t>
            </a:r>
          </a:p>
          <a:p>
            <a:r>
              <a:rPr lang="en-US" sz="2800" dirty="0" smtClean="0"/>
              <a:t>ESL</a:t>
            </a:r>
            <a:r>
              <a:rPr lang="en-US" sz="2800" dirty="0"/>
              <a:t>/ELD </a:t>
            </a:r>
            <a:r>
              <a:rPr lang="en-US" sz="2800" dirty="0" smtClean="0"/>
              <a:t> </a:t>
            </a:r>
            <a:r>
              <a:rPr lang="en-US" sz="2800" dirty="0"/>
              <a:t>support for content area classes</a:t>
            </a:r>
          </a:p>
          <a:p>
            <a:r>
              <a:rPr lang="en-US" sz="2800" dirty="0" smtClean="0"/>
              <a:t>After</a:t>
            </a:r>
            <a:r>
              <a:rPr lang="en-US" sz="2800" dirty="0"/>
              <a:t>-school </a:t>
            </a:r>
            <a:r>
              <a:rPr lang="en-US" sz="2800" dirty="0" smtClean="0"/>
              <a:t>programs for ESL</a:t>
            </a:r>
            <a:r>
              <a:rPr lang="en-US" sz="2800" dirty="0"/>
              <a:t>/ELD </a:t>
            </a:r>
          </a:p>
          <a:p>
            <a:r>
              <a:rPr lang="en-US" sz="2800" dirty="0" smtClean="0"/>
              <a:t>Summer school programs </a:t>
            </a:r>
            <a:r>
              <a:rPr lang="en-US" sz="2800" dirty="0"/>
              <a:t>for ESL/ELD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Who May Benefit from SOE?</a:t>
            </a:r>
            <a:endParaRPr lang="en-US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2" y="1154545"/>
            <a:ext cx="8612908" cy="4856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And who answers yes to these questions…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Are </a:t>
            </a:r>
            <a:r>
              <a:rPr lang="en-US" sz="2800" dirty="0"/>
              <a:t>you looking for a solution that supports literacy instruction and builds academic vocabulary?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 your ESL/ELD students need more support and practice reading grade-level appropriate informational texts?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 your ESL/ELD students need reinforcement of content-area concepts, vocabulary, and structures?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2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Let’s Look at the Program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8" name="Picture 7" descr="Screen Shot 2015-03-11 at 7.3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8" y="1209346"/>
            <a:ext cx="4266112" cy="5608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Shot 2015-03-11 at 7.33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07" y="1203021"/>
            <a:ext cx="4301587" cy="5654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497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99CC"/>
                </a:solidFill>
              </a:rPr>
              <a:t>Let’s Look at the Program</a:t>
            </a:r>
            <a:endParaRPr lang="en-US" sz="3200" b="1" dirty="0">
              <a:solidFill>
                <a:srgbClr val="0099CC"/>
              </a:solidFill>
            </a:endParaRPr>
          </a:p>
        </p:txBody>
      </p:sp>
      <p:pic>
        <p:nvPicPr>
          <p:cNvPr id="3" name="Picture 2" descr="Screen Shot 2015-03-11 at 7.3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" y="1142362"/>
            <a:ext cx="4394361" cy="5715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Shot 2015-03-11 at 7.3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22" y="1142362"/>
            <a:ext cx="4372092" cy="5715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324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cubre-Training PP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Tema de Office">
  <a:themeElements>
    <a:clrScheme name="7_Tema de Office 2">
      <a:dk1>
        <a:srgbClr val="000000"/>
      </a:dk1>
      <a:lt1>
        <a:srgbClr val="FFFFFF"/>
      </a:lt1>
      <a:dk2>
        <a:srgbClr val="0099CC"/>
      </a:dk2>
      <a:lt2>
        <a:srgbClr val="EEECE1"/>
      </a:lt2>
      <a:accent1>
        <a:srgbClr val="4F81BD"/>
      </a:accent1>
      <a:accent2>
        <a:srgbClr val="FF0066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5C"/>
      </a:accent6>
      <a:hlink>
        <a:srgbClr val="33CC33"/>
      </a:hlink>
      <a:folHlink>
        <a:srgbClr val="FFFF00"/>
      </a:folHlink>
    </a:clrScheme>
    <a:fontScheme name="8_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ma de Office 2">
        <a:dk1>
          <a:srgbClr val="000000"/>
        </a:dk1>
        <a:lt1>
          <a:srgbClr val="FFFFFF"/>
        </a:lt1>
        <a:dk2>
          <a:srgbClr val="0099CC"/>
        </a:dk2>
        <a:lt2>
          <a:srgbClr val="EEECE1"/>
        </a:lt2>
        <a:accent1>
          <a:srgbClr val="4F81BD"/>
        </a:accent1>
        <a:accent2>
          <a:srgbClr val="FF0066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5C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cubre-Training PP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Tema de Office">
  <a:themeElements>
    <a:clrScheme name="7_Tema de Office 2">
      <a:dk1>
        <a:srgbClr val="000000"/>
      </a:dk1>
      <a:lt1>
        <a:srgbClr val="FFFFFF"/>
      </a:lt1>
      <a:dk2>
        <a:srgbClr val="0099CC"/>
      </a:dk2>
      <a:lt2>
        <a:srgbClr val="EEECE1"/>
      </a:lt2>
      <a:accent1>
        <a:srgbClr val="4F81BD"/>
      </a:accent1>
      <a:accent2>
        <a:srgbClr val="FF0066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5C"/>
      </a:accent6>
      <a:hlink>
        <a:srgbClr val="33CC33"/>
      </a:hlink>
      <a:folHlink>
        <a:srgbClr val="FFFF00"/>
      </a:folHlink>
    </a:clrScheme>
    <a:fontScheme name="8_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ma de Office 2">
        <a:dk1>
          <a:srgbClr val="000000"/>
        </a:dk1>
        <a:lt1>
          <a:srgbClr val="FFFFFF"/>
        </a:lt1>
        <a:dk2>
          <a:srgbClr val="0099CC"/>
        </a:dk2>
        <a:lt2>
          <a:srgbClr val="EEECE1"/>
        </a:lt2>
        <a:accent1>
          <a:srgbClr val="4F81BD"/>
        </a:accent1>
        <a:accent2>
          <a:srgbClr val="FF0066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5C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Descubre-Training PP2.thmx</Template>
  <TotalTime>243</TotalTime>
  <Words>483</Words>
  <Application>Microsoft Macintosh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Descubre-Training PP2</vt:lpstr>
      <vt:lpstr>1_Custom Design</vt:lpstr>
      <vt:lpstr>8_Tema de Office</vt:lpstr>
      <vt:lpstr>1_Descubre-Training PP2</vt:lpstr>
      <vt:lpstr>2_Custom Design</vt:lpstr>
      <vt:lpstr>9_Tema de Office</vt:lpstr>
      <vt:lpstr>Santillana Spotlight on Content: Boosting Academic Vocabulary and Literacy Skills</vt:lpstr>
      <vt:lpstr>What is Spotlight on Content?</vt:lpstr>
      <vt:lpstr>What is Spotlight on Content?</vt:lpstr>
      <vt:lpstr>What is Spotlight on Content?</vt:lpstr>
      <vt:lpstr>In a nutshell…</vt:lpstr>
      <vt:lpstr>Who May Benefit from SOC?</vt:lpstr>
      <vt:lpstr>Who May Benefit from SOE?</vt:lpstr>
      <vt:lpstr>Let’s Look at the Program</vt:lpstr>
      <vt:lpstr>Let’s Look at the Program</vt:lpstr>
      <vt:lpstr>Let’s Look at the Program</vt:lpstr>
      <vt:lpstr>Let’s Look at the Program</vt:lpstr>
      <vt:lpstr>Let’s Look at the Teacher’s Guide</vt:lpstr>
      <vt:lpstr>Let’s Look at the Program</vt:lpstr>
      <vt:lpstr>Review of the Benefits of SOC</vt:lpstr>
      <vt:lpstr>Review of the Benefits of SOC</vt:lpstr>
      <vt:lpstr>Review of the Benefits of SOC</vt:lpstr>
      <vt:lpstr>Spotlight on Contents Price</vt:lpstr>
      <vt:lpstr>Additional Support for ESL/ELD</vt:lpstr>
      <vt:lpstr>Additional Support for ESL/ELD</vt:lpstr>
      <vt:lpstr>Additional Support for ESL/ELD</vt:lpstr>
    </vt:vector>
  </TitlesOfParts>
  <Company>Grupo Editorial M.A.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Acosta</dc:creator>
  <cp:lastModifiedBy>Gaby Pinto</cp:lastModifiedBy>
  <cp:revision>15</cp:revision>
  <dcterms:created xsi:type="dcterms:W3CDTF">2015-03-11T22:45:42Z</dcterms:created>
  <dcterms:modified xsi:type="dcterms:W3CDTF">2015-03-12T13:09:22Z</dcterms:modified>
</cp:coreProperties>
</file>